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7.png" ContentType="image/png"/>
  <Override PartName="/ppt/media/image2.png" ContentType="image/png"/>
  <Override PartName="/ppt/media/image8.png" ContentType="image/pn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</a:t>
            </a:r>
            <a:r>
              <a:rPr b="0" lang="es-ES" sz="2000" spc="-1" strike="noStrike">
                <a:latin typeface="Arial"/>
              </a:rPr>
              <a:t>editar el </a:t>
            </a:r>
            <a:r>
              <a:rPr b="0" lang="es-ES" sz="2000" spc="-1" strike="noStrike">
                <a:latin typeface="Arial"/>
              </a:rPr>
              <a:t>formato </a:t>
            </a:r>
            <a:r>
              <a:rPr b="0" lang="es-ES" sz="2000" spc="-1" strike="noStrike">
                <a:latin typeface="Arial"/>
              </a:rPr>
              <a:t>de las </a:t>
            </a:r>
            <a:r>
              <a:rPr b="0" lang="es-ES" sz="2000" spc="-1" strike="noStrike">
                <a:latin typeface="Arial"/>
              </a:rPr>
              <a:t>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D8B5853-BDAB-4F7A-9736-3ED5AA79FEEA}" type="slidenum">
              <a:rPr b="0" lang="es-ES" sz="1400" spc="-1" strike="noStrike">
                <a:latin typeface="Times New Roman"/>
              </a:rPr>
              <a:t>1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984240" y="787320"/>
            <a:ext cx="5140080" cy="385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92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40400" cy="19836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1840" cy="42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3273840" cy="3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Pablo Martínez Ruiz del Árbol / Introduction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1840" cy="42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1840" cy="42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3200" cy="159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1. Introduction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41760" y="77760"/>
            <a:ext cx="709632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Bohr’s atom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80000" y="713880"/>
            <a:ext cx="9231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1914 Bohr proposed a “planetary” model of the atom motivated by the atomic spectrum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16000" y="1304280"/>
            <a:ext cx="6838560" cy="200628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31040" y="3219840"/>
            <a:ext cx="9231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model electrons where occupying discrete orbits (quantized angular momentum)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Therefore the energies were also quantized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6" name="Picture 9" descr=""/>
          <p:cNvPicPr/>
          <p:nvPr/>
        </p:nvPicPr>
        <p:blipFill>
          <a:blip r:embed="rId2"/>
          <a:stretch/>
        </p:blipFill>
        <p:spPr>
          <a:xfrm>
            <a:off x="5508000" y="3780000"/>
            <a:ext cx="2878560" cy="282312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sp>
        <p:nvSpPr>
          <p:cNvPr id="137" name="CustomShape 4"/>
          <p:cNvSpPr/>
          <p:nvPr/>
        </p:nvSpPr>
        <p:spPr>
          <a:xfrm>
            <a:off x="136800" y="4204800"/>
            <a:ext cx="4757760" cy="191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photon is absorbed one electron can jump from one orbit to another higher orbit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electron in a higher orbit can jump back to an empty lower orbit emitting a phton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7237800" y="1296000"/>
            <a:ext cx="1508760" cy="208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41760" y="77760"/>
            <a:ext cx="889632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neutron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80000" y="713880"/>
            <a:ext cx="9231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According to Bohr’s model the atom was composed of electrons and protons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the mass of most of the atoms was not consistent with this assumption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account for the atom mass, nuclei should contain neutral particles with mass ~ proton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1932, Chadwick proposed an experiment to identify this kind of radiation: the neutrons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44000" y="2988000"/>
            <a:ext cx="5758560" cy="2878560"/>
          </a:xfrm>
          <a:prstGeom prst="rect">
            <a:avLst/>
          </a:prstGeom>
          <a:ln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2"/>
          <a:stretch/>
        </p:blipFill>
        <p:spPr>
          <a:xfrm>
            <a:off x="6510960" y="2736000"/>
            <a:ext cx="2055600" cy="288108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2240" y="77760"/>
            <a:ext cx="803232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quantum mechanics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80000" y="713880"/>
            <a:ext cx="9231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the foundations of quantum mechanics are established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step was the explanation of the radiation of the black body by Max Planck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Light is emitted in “quanta” of discrete energy → the photon 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period De Broglie postulates the wave-particle duality 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Schrödinger and Heisenberg establish the foundations of quantum mechanics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vision of the atom (Schrödinger’s hydrogen atom) is established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074200" y="3578400"/>
            <a:ext cx="3924360" cy="145548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7704000" y="1656000"/>
            <a:ext cx="1380240" cy="19209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5002200" y="4941000"/>
            <a:ext cx="1260360" cy="16833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372000" y="4932000"/>
            <a:ext cx="1195200" cy="169092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7656480" y="5064480"/>
            <a:ext cx="1414080" cy="1414080"/>
          </a:xfrm>
          <a:prstGeom prst="rect">
            <a:avLst/>
          </a:prstGeom>
          <a:ln>
            <a:noFill/>
          </a:ln>
        </p:spPr>
      </p:pic>
      <p:pic>
        <p:nvPicPr>
          <p:cNvPr id="150" name="Picture 8" descr=""/>
          <p:cNvPicPr/>
          <p:nvPr/>
        </p:nvPicPr>
        <p:blipFill>
          <a:blip r:embed="rId6"/>
          <a:stretch/>
        </p:blipFill>
        <p:spPr>
          <a:xfrm>
            <a:off x="597600" y="3395880"/>
            <a:ext cx="3577680" cy="32274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2240" y="77760"/>
            <a:ext cx="767304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special relativity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0" y="713880"/>
            <a:ext cx="9267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Einstein revolutionized the concepts of space and time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worked for classical mechanics but not for Maxwell’s equations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→ the Lorentz transformations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interpreted these transformations creating a new entity, the space-time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Inertial systems are those related by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speed of light is the same in all the systems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confirmed by the experiment of Michelson-Morley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224000" y="3816000"/>
            <a:ext cx="2902320" cy="274464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788000" y="3780000"/>
            <a:ext cx="3608280" cy="270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02240" y="77760"/>
            <a:ext cx="659268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antimatter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0" y="713880"/>
            <a:ext cx="9267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1927 Paul Dirac was trying to combine quantum mechanics with special relativity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Obtain a quantum-mechanics wave equation starting from 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lead to a problem since this relation yields to negative energy solutions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7" name="Formula 3"/>
              <p:cNvSpPr txBox="1"/>
              <p:nvPr/>
            </p:nvSpPr>
            <p:spPr>
              <a:xfrm>
                <a:off x="5938560" y="1314000"/>
                <a:ext cx="1692360" cy="314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p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m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8" name="Formula 4"/>
              <p:cNvSpPr txBox="1"/>
              <p:nvPr/>
            </p:nvSpPr>
            <p:spPr>
              <a:xfrm>
                <a:off x="2088000" y="2276280"/>
                <a:ext cx="1930320" cy="339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+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9" name="Formula 5"/>
              <p:cNvSpPr txBox="1"/>
              <p:nvPr/>
            </p:nvSpPr>
            <p:spPr>
              <a:xfrm>
                <a:off x="4500360" y="2276280"/>
                <a:ext cx="1962720" cy="339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−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p:sp>
        <p:nvSpPr>
          <p:cNvPr id="160" name="CustomShape 6"/>
          <p:cNvSpPr/>
          <p:nvPr/>
        </p:nvSpPr>
        <p:spPr>
          <a:xfrm>
            <a:off x="45720" y="2552400"/>
            <a:ext cx="9267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Dirac interpreted the positive solutions as ordinary particles and the negative as antimatter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Anderson observed for the first time the anti-electron confirming Dirac’s theory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1" name="Picture 11" descr=""/>
          <p:cNvPicPr/>
          <p:nvPr/>
        </p:nvPicPr>
        <p:blipFill>
          <a:blip r:embed="rId1"/>
          <a:stretch/>
        </p:blipFill>
        <p:spPr>
          <a:xfrm>
            <a:off x="4860000" y="3588480"/>
            <a:ext cx="3182760" cy="29260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pic>
        <p:nvPicPr>
          <p:cNvPr id="162" name="Picture 9" descr=""/>
          <p:cNvPicPr/>
          <p:nvPr/>
        </p:nvPicPr>
        <p:blipFill>
          <a:blip r:embed="rId2"/>
          <a:stretch/>
        </p:blipFill>
        <p:spPr>
          <a:xfrm>
            <a:off x="147960" y="3780000"/>
            <a:ext cx="1794960" cy="25189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2197440" y="3744000"/>
            <a:ext cx="1833480" cy="259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2240" y="77760"/>
            <a:ext cx="767304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particle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0" y="713880"/>
            <a:ext cx="9267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new ideas of quantum mechanics were rapidly applied to related phenomena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fact that the nucleus is not breaking apart due to electric repulsion suggested a new force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Yukawa was able to describe a working potential for this force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Same as photons were driving the EM force, other particle should drive this strong force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1936 physicist studying cosmic ray radiation found a candidate for this particle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1937 they found this particle was not related to the strong force → it was the muon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1947 the study of cosmic radiation lead to another particle: the pion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6" name="Picture 10" descr=""/>
          <p:cNvPicPr/>
          <p:nvPr/>
        </p:nvPicPr>
        <p:blipFill>
          <a:blip r:embed="rId1"/>
          <a:stretch/>
        </p:blipFill>
        <p:spPr>
          <a:xfrm>
            <a:off x="72000" y="3768480"/>
            <a:ext cx="3630600" cy="274680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2"/>
          <a:stretch/>
        </p:blipFill>
        <p:spPr>
          <a:xfrm>
            <a:off x="3888000" y="3924000"/>
            <a:ext cx="1771920" cy="23162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5952240" y="3942360"/>
            <a:ext cx="3047040" cy="2284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2240" y="77760"/>
            <a:ext cx="652104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neutrinos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0" y="713880"/>
            <a:ext cx="9267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study of radioactive decays (beta decays) suggested a possible non-conservation of energy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Pauli interpreted this phenomenom by postulating a new non-detectable additional particle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Fermi included this idea in his theory of nuclear decays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1950, Cowan and Raines managed to design an experiment to detect neutrinos (indirectly)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idea was to use an inverted beta decay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736000" y="3888000"/>
            <a:ext cx="2408400" cy="1637280"/>
          </a:xfrm>
          <a:prstGeom prst="rect">
            <a:avLst/>
          </a:prstGeom>
          <a:ln>
            <a:noFill/>
          </a:ln>
        </p:spPr>
      </p:pic>
      <p:pic>
        <p:nvPicPr>
          <p:cNvPr id="172" name="Picture 4" descr=""/>
          <p:cNvPicPr/>
          <p:nvPr/>
        </p:nvPicPr>
        <p:blipFill>
          <a:blip r:embed="rId2"/>
          <a:stretch/>
        </p:blipFill>
        <p:spPr>
          <a:xfrm>
            <a:off x="923760" y="3168000"/>
            <a:ext cx="1068480" cy="15112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pic>
        <p:nvPicPr>
          <p:cNvPr id="173" name="Picture 5" descr=""/>
          <p:cNvPicPr/>
          <p:nvPr/>
        </p:nvPicPr>
        <p:blipFill>
          <a:blip r:embed="rId3"/>
          <a:stretch/>
        </p:blipFill>
        <p:spPr>
          <a:xfrm>
            <a:off x="901080" y="4824000"/>
            <a:ext cx="1078560" cy="15112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pic>
        <p:nvPicPr>
          <p:cNvPr id="174" name="Picture 9" descr=""/>
          <p:cNvPicPr/>
          <p:nvPr/>
        </p:nvPicPr>
        <p:blipFill>
          <a:blip r:embed="rId4"/>
          <a:stretch/>
        </p:blipFill>
        <p:spPr>
          <a:xfrm>
            <a:off x="4752000" y="2592000"/>
            <a:ext cx="1702080" cy="299520"/>
          </a:xfrm>
          <a:prstGeom prst="rect">
            <a:avLst/>
          </a:prstGeom>
          <a:ln>
            <a:noFill/>
          </a:ln>
        </p:spPr>
      </p:pic>
      <p:pic>
        <p:nvPicPr>
          <p:cNvPr id="175" name="Picture 15" descr=""/>
          <p:cNvPicPr/>
          <p:nvPr/>
        </p:nvPicPr>
        <p:blipFill>
          <a:blip r:embed="rId5"/>
          <a:stretch/>
        </p:blipFill>
        <p:spPr>
          <a:xfrm>
            <a:off x="6041160" y="2991960"/>
            <a:ext cx="2526120" cy="34153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240" y="77760"/>
            <a:ext cx="803304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mesons and barions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0" y="713880"/>
            <a:ext cx="9267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experiments in different accelerators found new mesons and barions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1947 several observations were made of a neutral particle decaying into 2 pions 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This was the neutral kaon (K</a:t>
            </a:r>
            <a:r>
              <a:rPr b="0" lang="es-ES" sz="1800" spc="-1" strike="noStrike" baseline="33000">
                <a:solidFill>
                  <a:srgbClr val="191919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1949 observations of a charged particle decaying into 3 pions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the charged kaon (K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+/-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many others: the phi, eta, omega, etc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 first evidences of barionic particles such as the Lambda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8" name="Picture 4" descr=""/>
          <p:cNvPicPr/>
          <p:nvPr/>
        </p:nvPicPr>
        <p:blipFill>
          <a:blip r:embed="rId1"/>
          <a:stretch/>
        </p:blipFill>
        <p:spPr>
          <a:xfrm>
            <a:off x="7188840" y="1638360"/>
            <a:ext cx="1790280" cy="502740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pic>
        <p:nvPicPr>
          <p:cNvPr id="179" name="Picture 6" descr=""/>
          <p:cNvPicPr/>
          <p:nvPr/>
        </p:nvPicPr>
        <p:blipFill>
          <a:blip r:embed="rId2"/>
          <a:stretch/>
        </p:blipFill>
        <p:spPr>
          <a:xfrm>
            <a:off x="232920" y="4881240"/>
            <a:ext cx="1959840" cy="1639440"/>
          </a:xfrm>
          <a:prstGeom prst="rect">
            <a:avLst/>
          </a:prstGeom>
          <a:ln>
            <a:noFill/>
          </a:ln>
        </p:spPr>
      </p:pic>
      <p:pic>
        <p:nvPicPr>
          <p:cNvPr id="180" name="Picture 8" descr=""/>
          <p:cNvPicPr/>
          <p:nvPr/>
        </p:nvPicPr>
        <p:blipFill>
          <a:blip r:embed="rId3"/>
          <a:stretch/>
        </p:blipFill>
        <p:spPr>
          <a:xfrm>
            <a:off x="2487960" y="4881240"/>
            <a:ext cx="2011680" cy="167040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151920" y="4766400"/>
            <a:ext cx="1054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 baseline="33000">
                <a:solidFill>
                  <a:srgbClr val="000000"/>
                </a:solidFill>
                <a:latin typeface="Tw Cen MT"/>
                <a:ea typeface="DejaVu Sans"/>
              </a:rPr>
              <a:t>Baryon Octet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272680" y="4746240"/>
            <a:ext cx="118044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000000"/>
                </a:solidFill>
                <a:latin typeface="Tw Cen MT"/>
                <a:ea typeface="DejaVu Sans"/>
              </a:rPr>
              <a:t>Meson Nonet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4400" y="3626280"/>
            <a:ext cx="69692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Gell-Mann realized that geometrical pattern emerged when organizing the new mesons and barions in terms of the strangeness and charge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4" name="Picture 4" descr=""/>
          <p:cNvPicPr/>
          <p:nvPr/>
        </p:nvPicPr>
        <p:blipFill>
          <a:blip r:embed="rId4"/>
          <a:stretch/>
        </p:blipFill>
        <p:spPr>
          <a:xfrm>
            <a:off x="5184000" y="4608000"/>
            <a:ext cx="1408680" cy="197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02240" y="77760"/>
            <a:ext cx="803304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quark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0" y="713880"/>
            <a:ext cx="9267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1964 Gell-Mann and Zweig proposed an explanation for the observed patterns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All hadrons are composed of more fundalmental particles: quarks 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quarks came in three types “up”, “down” and “strange” and they had fractional charge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Barions are composed by three quarks while mesons only by two quarks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quarks cannot be found isolated in nature (confinement)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following years the charm, bottom and finally in 1995 the top quark were discovered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7" name="Picture 6" descr=""/>
          <p:cNvPicPr/>
          <p:nvPr/>
        </p:nvPicPr>
        <p:blipFill>
          <a:blip r:embed="rId1"/>
          <a:stretch/>
        </p:blipFill>
        <p:spPr>
          <a:xfrm>
            <a:off x="4890240" y="3517920"/>
            <a:ext cx="3533400" cy="29480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674640" y="3456000"/>
            <a:ext cx="4042800" cy="303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2240" y="77760"/>
            <a:ext cx="803304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Standard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0" y="713880"/>
            <a:ext cx="9267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sixties Glashow, Salam and Weinberg developed a model of the electrowek force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included the recently proposed Higgs mechanism for which massive bosons acquire mass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W and Z massive bosons were disvered in 1983 at CERN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strong interaction was introduced and the term Standard Model was coined in 1975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216000" y="4185720"/>
            <a:ext cx="1008000" cy="10080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216000" y="5184000"/>
            <a:ext cx="997560" cy="133200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216000" y="2673360"/>
            <a:ext cx="1008000" cy="15123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692000" y="2376000"/>
            <a:ext cx="6912000" cy="429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880" y="-15840"/>
            <a:ext cx="9139320" cy="685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02240" y="77760"/>
            <a:ext cx="76017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Higgs boson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0" y="713880"/>
            <a:ext cx="9267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2012 the Higgs boson was discovered at the Large Hadron Collider at CERN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1680" y="2934000"/>
            <a:ext cx="8878320" cy="372600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5936400" y="1296000"/>
            <a:ext cx="2163600" cy="204588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880560" y="1512000"/>
            <a:ext cx="2398320" cy="18000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3218760" y="1512000"/>
            <a:ext cx="2753640" cy="179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-5760" y="77760"/>
            <a:ext cx="55497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Physics: Natural units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08000" y="713880"/>
            <a:ext cx="9231840" cy="11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International System of Units is a natural choice for everyday objects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However is not very useful for Particle Physics where the scales are very very different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Particle Physics we use the Natural Units: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Quantum Mechanics – the unit of action: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ℏ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 6.6 x 10</a:t>
            </a:r>
            <a:r>
              <a:rPr b="0" lang="es-ES" sz="1800" spc="-1" strike="noStrike" baseline="33000">
                <a:solidFill>
                  <a:srgbClr val="ce181e"/>
                </a:solidFill>
                <a:latin typeface="Times New Roman"/>
                <a:ea typeface="FreeSans"/>
              </a:rPr>
              <a:t>-25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GeV 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relativity – the speed of light: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c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 3 x 10</a:t>
            </a:r>
            <a:r>
              <a:rPr b="0" lang="es-ES" sz="1800" spc="-1" strike="noStrike" baseline="33000">
                <a:solidFill>
                  <a:srgbClr val="ce181e"/>
                </a:solidFill>
                <a:latin typeface="Times New Roman"/>
                <a:ea typeface="FreeSans"/>
              </a:rPr>
              <a:t>8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cm/s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Particle Physics – unit of energy: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GeV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(1 GeV ~ proton mass)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Simplified in the equations by setting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ℏ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=c =1 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context the main units become :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203" name="Table 3"/>
          <p:cNvGraphicFramePr/>
          <p:nvPr/>
        </p:nvGraphicFramePr>
        <p:xfrm>
          <a:off x="1296000" y="4348080"/>
          <a:ext cx="6408000" cy="2099160"/>
        </p:xfrm>
        <a:graphic>
          <a:graphicData uri="http://schemas.openxmlformats.org/drawingml/2006/table">
            <a:tbl>
              <a:tblPr/>
              <a:tblGrid>
                <a:gridCol w="1601280"/>
                <a:gridCol w="1601280"/>
                <a:gridCol w="1601280"/>
                <a:gridCol w="1604160"/>
              </a:tblGrid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Energy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Energy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Momentum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GeV/c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Momentum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Mass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GeV/c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2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Mass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Time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-1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Time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Length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ℏc)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-1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Length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Area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ℏc)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-2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latin typeface="Arial"/>
                        </a:rPr>
                        <a:t>Area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-2</a:t>
                      </a:r>
                      <a:endParaRPr b="0" lang="es-ES" sz="1600" spc="-1" strike="noStrike">
                        <a:solidFill>
                          <a:srgbClr val="ff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-5760" y="77760"/>
            <a:ext cx="72057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Special Theory of Relativity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08000" y="713880"/>
            <a:ext cx="9231840" cy="11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of velocity worked very well for classical mechanics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dynamics of the system were the same regardless the inertial system of reference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However this statement was not true for the Maxwell’s equations 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in order to achieve this (Lorentz transformations)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4932000" y="2844000"/>
            <a:ext cx="3996000" cy="343260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04000" y="3011040"/>
            <a:ext cx="1534320" cy="107208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2902320" y="3011040"/>
            <a:ext cx="1561680" cy="105696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sp>
        <p:nvSpPr>
          <p:cNvPr id="209" name="TextShape 3"/>
          <p:cNvSpPr txBox="1"/>
          <p:nvPr/>
        </p:nvSpPr>
        <p:spPr>
          <a:xfrm>
            <a:off x="180000" y="2649960"/>
            <a:ext cx="237600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Galilean transformations</a:t>
            </a:r>
            <a:endParaRPr b="0" lang="es-ES" sz="1500" spc="-1" strike="noStrike">
              <a:solidFill>
                <a:srgbClr val="ce181e"/>
              </a:solidFill>
              <a:latin typeface="Arial"/>
            </a:endParaRPr>
          </a:p>
        </p:txBody>
      </p:sp>
      <p:sp>
        <p:nvSpPr>
          <p:cNvPr id="210" name="TextShape 4"/>
          <p:cNvSpPr txBox="1"/>
          <p:nvPr/>
        </p:nvSpPr>
        <p:spPr>
          <a:xfrm>
            <a:off x="2556000" y="2650320"/>
            <a:ext cx="237600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Lorentz transformations</a:t>
            </a:r>
            <a:endParaRPr b="0" lang="es-ES" sz="1500" spc="-1" strike="noStrike">
              <a:solidFill>
                <a:srgbClr val="ce181e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4"/>
          <a:stretch/>
        </p:blipFill>
        <p:spPr>
          <a:xfrm>
            <a:off x="4644000" y="3087000"/>
            <a:ext cx="1224000" cy="40500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5"/>
          <a:stretch/>
        </p:blipFill>
        <p:spPr>
          <a:xfrm>
            <a:off x="4680000" y="3492000"/>
            <a:ext cx="485280" cy="43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4760" y="4680000"/>
            <a:ext cx="3439440" cy="124560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-5760" y="77760"/>
            <a:ext cx="47559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Particle Physics?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80000" y="713880"/>
            <a:ext cx="9231840" cy="45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Subject that studies the fundamental components of Nature and their interactions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Nowadays our knowledge about fundamental particles is condensed in the 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Standard Model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Experimental foundation: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Collision experiments at higher and higher energies to reveal the features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Need higher energies to explore smaller and smaller spatial scales 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Theoretical foundation: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Quantum Field Theory built on top of Quantum Mechanics and Special Relativity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history of Particle Physics is the history of achieving larger and larger energies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710520" y="4104000"/>
            <a:ext cx="2767680" cy="2518200"/>
          </a:xfrm>
          <a:prstGeom prst="rect">
            <a:avLst/>
          </a:prstGeom>
          <a:ln>
            <a:noFill/>
          </a:ln>
        </p:spPr>
      </p:pic>
      <p:sp>
        <p:nvSpPr>
          <p:cNvPr id="95" name="Line 5"/>
          <p:cNvSpPr/>
          <p:nvPr/>
        </p:nvSpPr>
        <p:spPr>
          <a:xfrm>
            <a:off x="2088000" y="4788000"/>
            <a:ext cx="756000" cy="360"/>
          </a:xfrm>
          <a:prstGeom prst="line">
            <a:avLst/>
          </a:prstGeom>
          <a:ln w="38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6"/>
          <p:cNvSpPr/>
          <p:nvPr/>
        </p:nvSpPr>
        <p:spPr>
          <a:xfrm>
            <a:off x="4140000" y="4644000"/>
            <a:ext cx="756000" cy="360"/>
          </a:xfrm>
          <a:prstGeom prst="line">
            <a:avLst/>
          </a:prstGeom>
          <a:ln w="29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7"/>
          <p:cNvSpPr/>
          <p:nvPr/>
        </p:nvSpPr>
        <p:spPr>
          <a:xfrm>
            <a:off x="2340000" y="4333680"/>
            <a:ext cx="358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λ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4392000" y="4297680"/>
            <a:ext cx="3582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9" name="Line 9"/>
          <p:cNvSpPr/>
          <p:nvPr/>
        </p:nvSpPr>
        <p:spPr>
          <a:xfrm>
            <a:off x="1008000" y="6264000"/>
            <a:ext cx="2016000" cy="36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0"/>
          <p:cNvSpPr/>
          <p:nvPr/>
        </p:nvSpPr>
        <p:spPr>
          <a:xfrm>
            <a:off x="6444000" y="4572000"/>
            <a:ext cx="2482200" cy="14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Debroglie: 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Wave-Particle duality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Wave properties: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To resolve an object 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Arial"/>
              </a:rPr>
              <a:t>λ ~ d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-41760" y="77760"/>
            <a:ext cx="91839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beginnings XIX century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80000" y="713880"/>
            <a:ext cx="9231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Dalton postulates that all substances might be composed of single units or atoms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a consecuence of his observations in chemical reaction experiments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1800 the atoms were being classified according to the properties 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consolidates with the development of the periodic table by Mendeleev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3" name="Picture 7" descr=""/>
          <p:cNvPicPr/>
          <p:nvPr/>
        </p:nvPicPr>
        <p:blipFill>
          <a:blip r:embed="rId1"/>
          <a:stretch/>
        </p:blipFill>
        <p:spPr>
          <a:xfrm>
            <a:off x="1584000" y="2506320"/>
            <a:ext cx="6190200" cy="405756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41760" y="77760"/>
            <a:ext cx="78879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decade of 1890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2000" y="713880"/>
            <a:ext cx="9231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New unstable elements being investigated by M. and P. Curie, H. Bequerel and E. Rutherford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Radioactivity: spontaneous emission of particles from some species of atoms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this moment it was determined that there were 3 different kinds of radiation: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→ 2 electric charge and about 4 times proton mass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β→ -1 electric charge and about 1/1800 the proton mass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γ→ electrically neutral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" name="Picture 9" descr=""/>
          <p:cNvPicPr/>
          <p:nvPr/>
        </p:nvPicPr>
        <p:blipFill>
          <a:blip r:embed="rId1"/>
          <a:stretch/>
        </p:blipFill>
        <p:spPr>
          <a:xfrm>
            <a:off x="5652000" y="2952360"/>
            <a:ext cx="3238200" cy="35622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pic>
        <p:nvPicPr>
          <p:cNvPr id="107" name="Picture 11" descr=""/>
          <p:cNvPicPr/>
          <p:nvPr/>
        </p:nvPicPr>
        <p:blipFill>
          <a:blip r:embed="rId2"/>
          <a:stretch/>
        </p:blipFill>
        <p:spPr>
          <a:xfrm>
            <a:off x="909360" y="4084560"/>
            <a:ext cx="3840840" cy="142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-41760" y="77760"/>
            <a:ext cx="89679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electron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2000" y="713880"/>
            <a:ext cx="9231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number of years physicist have generated “cathode rays”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simply heating filaments inside gas-filled tubes and applying an electric field 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1987 J.J. Thompson attempted to measure the ratio of charge/mass of cathode rays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Put a cathode ray into a known electric or magnetic field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the cathode ray’s deflection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they are composed of discrete charges → deflection compatible with Lorentz force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found that this ratio was ~ 1000 larger than for any known ion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He concluded this was a new kind of particle and named it “electron”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0" name="Picture 10" descr=""/>
          <p:cNvPicPr/>
          <p:nvPr/>
        </p:nvPicPr>
        <p:blipFill>
          <a:blip r:embed="rId1"/>
          <a:stretch/>
        </p:blipFill>
        <p:spPr>
          <a:xfrm>
            <a:off x="936000" y="4320000"/>
            <a:ext cx="3318120" cy="221832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  <p:pic>
        <p:nvPicPr>
          <p:cNvPr id="111" name="Picture 11" descr=""/>
          <p:cNvPicPr/>
          <p:nvPr/>
        </p:nvPicPr>
        <p:blipFill>
          <a:blip r:embed="rId2"/>
          <a:stretch/>
        </p:blipFill>
        <p:spPr>
          <a:xfrm>
            <a:off x="5436000" y="4678200"/>
            <a:ext cx="2350800" cy="82800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5403960" y="5760360"/>
            <a:ext cx="262224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m</a:t>
            </a:r>
            <a:r>
              <a:rPr b="0" lang="es-ES" sz="2200" spc="-1" strike="noStrike" baseline="-25000">
                <a:solidFill>
                  <a:srgbClr val="000000"/>
                </a:solidFill>
                <a:latin typeface="Tw Cen MT"/>
                <a:ea typeface="DejaVu Sans"/>
              </a:rPr>
              <a:t>e</a:t>
            </a: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= 0.511MeV/c</a:t>
            </a:r>
            <a:r>
              <a:rPr b="0" lang="es-ES" sz="2200" spc="-1" strike="noStrike" baseline="30000">
                <a:solidFill>
                  <a:srgbClr val="000000"/>
                </a:solidFill>
                <a:latin typeface="Tw Cen MT"/>
                <a:ea typeface="DejaVu Sans"/>
              </a:rPr>
              <a:t>2</a:t>
            </a:r>
            <a:endParaRPr b="0" lang="es-E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-41760" y="77760"/>
            <a:ext cx="89679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Thompson’s atom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2000" y="1224000"/>
            <a:ext cx="4606200" cy="439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correctly believed that electrons were fundamental components of the atoms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atoms were electrically neutral he postulated that point-like electrons should be somehow embedded in a “gel” of positive charge to yield a global neutral charge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origin of the famous “plum- pudding” atom model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5" name="Picture 6" descr=""/>
          <p:cNvPicPr/>
          <p:nvPr/>
        </p:nvPicPr>
        <p:blipFill>
          <a:blip r:embed="rId1"/>
          <a:stretch/>
        </p:blipFill>
        <p:spPr>
          <a:xfrm>
            <a:off x="4737600" y="2100960"/>
            <a:ext cx="3494520" cy="349452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4176000" y="5570280"/>
            <a:ext cx="47545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w Cen MT"/>
                <a:ea typeface="DejaVu Sans"/>
              </a:rPr>
              <a:t>Thomson’s plum-pudding model of the atom.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 rot="5400000">
            <a:off x="6323760" y="2059920"/>
            <a:ext cx="653400" cy="21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988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" name="CustomShape 5"/>
          <p:cNvSpPr/>
          <p:nvPr/>
        </p:nvSpPr>
        <p:spPr>
          <a:xfrm>
            <a:off x="5550120" y="1392120"/>
            <a:ext cx="2279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positively charged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“paste”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 rot="5400000">
            <a:off x="7010640" y="2189520"/>
            <a:ext cx="707760" cy="53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st="29880" dir="540000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CustomShape 7"/>
          <p:cNvSpPr/>
          <p:nvPr/>
        </p:nvSpPr>
        <p:spPr>
          <a:xfrm>
            <a:off x="7519320" y="1787040"/>
            <a:ext cx="12740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localized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electron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(negative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   charge)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-41760" y="77760"/>
            <a:ext cx="89679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2000" y="713880"/>
            <a:ext cx="9231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years of the XX century E. Rutherford wanted to test Thompson’s model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purpose he proposed a setup to make a “scattering” experiment: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Bombing a very thin gold foil with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and observing the deflection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If Thomson’s model was correct the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shold not reflect much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23" name="Picture 11" descr=""/>
          <p:cNvPicPr/>
          <p:nvPr/>
        </p:nvPicPr>
        <p:blipFill>
          <a:blip r:embed="rId1"/>
          <a:stretch/>
        </p:blipFill>
        <p:spPr>
          <a:xfrm>
            <a:off x="432000" y="2629800"/>
            <a:ext cx="4246200" cy="3889800"/>
          </a:xfrm>
          <a:prstGeom prst="rect">
            <a:avLst/>
          </a:prstGeom>
          <a:ln>
            <a:noFill/>
          </a:ln>
        </p:spPr>
      </p:pic>
      <p:pic>
        <p:nvPicPr>
          <p:cNvPr id="124" name="Picture 17" descr=""/>
          <p:cNvPicPr/>
          <p:nvPr/>
        </p:nvPicPr>
        <p:blipFill>
          <a:blip r:embed="rId2"/>
          <a:stretch/>
        </p:blipFill>
        <p:spPr>
          <a:xfrm>
            <a:off x="5761800" y="2740680"/>
            <a:ext cx="2320200" cy="353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41760" y="77760"/>
            <a:ext cx="8967960" cy="65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2000" y="713880"/>
            <a:ext cx="9231840" cy="86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Rutherford observed that a few particles were having a huge deflection (&gt; 90º)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wondered what was the origin of such a strong force able to invert the sense of the particles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only possibility was some kind of electric force made by another very close-by particle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concluded that the positive charge of the atom should be concentrated in small region</a:t>
            </a:r>
            <a:endParaRPr b="0" lang="es-ES" sz="1800" spc="-1" strike="noStrike">
              <a:latin typeface="Arial"/>
            </a:endParaRPr>
          </a:p>
          <a:p>
            <a:pPr marL="216000" indent="-2127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discovery of the nucleous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88000" y="2880000"/>
            <a:ext cx="4703040" cy="363636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8" name="Formula 3"/>
              <p:cNvSpPr txBox="1"/>
              <p:nvPr/>
            </p:nvSpPr>
            <p:spPr>
              <a:xfrm>
                <a:off x="6071760" y="5594400"/>
                <a:ext cx="982440" cy="667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r>
                      <m:t xml:space="preserve">∝</m:t>
                    </m:r>
                    <m:f>
                      <m:num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num>
                      <m:den>
                        <m:sSup>
                          <m:e>
                            <m:r>
                              <m:t xml:space="preserve">d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29" name="Line 4"/>
          <p:cNvSpPr/>
          <p:nvPr/>
        </p:nvSpPr>
        <p:spPr>
          <a:xfrm flipH="1" flipV="1">
            <a:off x="2880000" y="4608000"/>
            <a:ext cx="2520000" cy="494280"/>
          </a:xfrm>
          <a:prstGeom prst="line">
            <a:avLst/>
          </a:prstGeom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5292000" y="5102280"/>
            <a:ext cx="287820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The distance d should be very small to produce such a large F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31" name="Picture 12" descr=""/>
          <p:cNvPicPr/>
          <p:nvPr/>
        </p:nvPicPr>
        <p:blipFill>
          <a:blip r:embed="rId2"/>
          <a:stretch/>
        </p:blipFill>
        <p:spPr>
          <a:xfrm>
            <a:off x="5868000" y="2628000"/>
            <a:ext cx="1582200" cy="22179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st="37674" dir="2700000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60489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2021-11-20T09:51:20Z</dcterms:modified>
  <cp:revision>1712</cp:revision>
  <dc:subject/>
  <dc:title>Presentación de PowerPoint</dc:title>
</cp:coreProperties>
</file>